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83" r:id="rId5"/>
    <p:sldId id="259" r:id="rId6"/>
    <p:sldId id="260" r:id="rId7"/>
    <p:sldId id="261" r:id="rId8"/>
    <p:sldId id="262" r:id="rId9"/>
    <p:sldId id="267" r:id="rId10"/>
    <p:sldId id="268" r:id="rId11"/>
    <p:sldId id="269" r:id="rId12"/>
    <p:sldId id="263" r:id="rId13"/>
    <p:sldId id="270" r:id="rId14"/>
    <p:sldId id="271" r:id="rId15"/>
    <p:sldId id="272" r:id="rId16"/>
    <p:sldId id="264" r:id="rId17"/>
    <p:sldId id="273" r:id="rId18"/>
    <p:sldId id="265" r:id="rId19"/>
    <p:sldId id="274" r:id="rId20"/>
    <p:sldId id="266" r:id="rId21"/>
    <p:sldId id="275" r:id="rId22"/>
    <p:sldId id="276" r:id="rId23"/>
    <p:sldId id="284" r:id="rId24"/>
    <p:sldId id="277" r:id="rId25"/>
    <p:sldId id="278" r:id="rId26"/>
    <p:sldId id="279" r:id="rId27"/>
    <p:sldId id="280" r:id="rId28"/>
    <p:sldId id="281" r:id="rId29"/>
    <p:sldId id="282" r:id="rId30"/>
    <p:sldId id="285" r:id="rId31"/>
    <p:sldId id="328" r:id="rId32"/>
    <p:sldId id="286" r:id="rId33"/>
    <p:sldId id="329" r:id="rId34"/>
    <p:sldId id="287" r:id="rId35"/>
    <p:sldId id="288" r:id="rId36"/>
    <p:sldId id="289" r:id="rId37"/>
    <p:sldId id="330" r:id="rId38"/>
    <p:sldId id="290" r:id="rId39"/>
    <p:sldId id="291" r:id="rId40"/>
    <p:sldId id="33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3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69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4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54597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06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6612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9762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69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72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01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4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50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3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69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73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203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4A0C-2783-49BA-B06A-D86FA9C9B043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958777-1AEC-496F-83AD-7B9378DD0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43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41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15398569-7CBA-303F-F9AB-424D34E39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>
            <a:normAutofit/>
          </a:bodyPr>
          <a:lstStyle/>
          <a:p>
            <a:r>
              <a:rPr lang="en-US" sz="1800" dirty="0"/>
              <a:t>Escherichia Coli &amp; Homo Sapiens &amp; Mus Musculus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6DE88-8AE9-1839-A77E-A231EE9DF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>
            <a:normAutofit/>
          </a:bodyPr>
          <a:lstStyle/>
          <a:p>
            <a:r>
              <a:rPr lang="en-US" dirty="0"/>
              <a:t>Networkx</a:t>
            </a:r>
          </a:p>
        </p:txBody>
      </p:sp>
    </p:spTree>
    <p:extLst>
      <p:ext uri="{BB962C8B-B14F-4D97-AF65-F5344CB8AC3E}">
        <p14:creationId xmlns:p14="http://schemas.microsoft.com/office/powerpoint/2010/main" val="119252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F6253-227F-390B-B78F-95FDC9718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200" i="0" dirty="0">
                <a:effectLst/>
              </a:rPr>
              <a:t>UP_KW_CELLULAR_COMPONENT</a:t>
            </a:r>
            <a:r>
              <a:rPr lang="en-US" sz="2200" dirty="0"/>
              <a:t> &amp; </a:t>
            </a:r>
            <a:r>
              <a:rPr lang="en-US" sz="2200" i="0" dirty="0">
                <a:effectLst/>
              </a:rPr>
              <a:t>UP_KW_MOLECULAR_FUNCTION</a:t>
            </a:r>
            <a:endParaRPr lang="en-US" sz="1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01E2F0-ED6F-4D43-AD98-2C0A08F8FC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54717"/>
            <a:ext cx="8596312" cy="663268"/>
          </a:xfr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511A0F-149F-FF37-3844-529DE83AE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429000"/>
            <a:ext cx="8875228" cy="190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2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CA19-3C2B-C153-FA92-59E53DD9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Escherichia Coli 4#</a:t>
            </a:r>
            <a:br>
              <a:rPr lang="en-US"/>
            </a:br>
            <a:r>
              <a:rPr lang="en-US"/>
              <a:t>Functional Annotations (Cont.)</a:t>
            </a:r>
            <a:br>
              <a:rPr lang="en-US"/>
            </a:br>
            <a:r>
              <a:rPr lang="en-US" sz="2200" i="0">
                <a:effectLst/>
              </a:rPr>
              <a:t>UP_KW_PTM</a:t>
            </a:r>
            <a:r>
              <a:rPr lang="en-US" sz="2200"/>
              <a:t> &amp; </a:t>
            </a:r>
            <a:r>
              <a:rPr lang="en-US" sz="2200" i="0">
                <a:effectLst/>
              </a:rPr>
              <a:t>UP_SEQ_FEATURE</a:t>
            </a:r>
            <a:endParaRPr lang="en-US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6AA174-852B-0598-A047-4BF77B0B8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041144"/>
            <a:ext cx="8596312" cy="744079"/>
          </a:xfr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AB7A9E3-2ACE-5074-2813-F66AD3C7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2848708"/>
            <a:ext cx="8596312" cy="353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2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B786-4FFA-4340-6492-60573C512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5#</a:t>
            </a:r>
            <a:br>
              <a:rPr lang="en-US" dirty="0"/>
            </a:br>
            <a:r>
              <a:rPr lang="en-US" dirty="0"/>
              <a:t>Gene Ontology</a:t>
            </a:r>
          </a:p>
        </p:txBody>
      </p: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690FB098-A725-2B58-DDEC-D4B4B39C5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665" y="2160588"/>
            <a:ext cx="5418708" cy="3881437"/>
          </a:xfrm>
        </p:spPr>
      </p:pic>
    </p:spTree>
    <p:extLst>
      <p:ext uri="{BB962C8B-B14F-4D97-AF65-F5344CB8AC3E}">
        <p14:creationId xmlns:p14="http://schemas.microsoft.com/office/powerpoint/2010/main" val="1361085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FCCBC-BB70-B071-A457-7133CD7D1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000" i="0" dirty="0">
                <a:effectLst/>
                <a:latin typeface="Verdana" panose="020B0604030504040204" pitchFamily="34" charset="0"/>
              </a:rPr>
              <a:t>GOTERM_BP_DIRECT</a:t>
            </a:r>
            <a:r>
              <a:rPr lang="en-US" sz="2000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BE6DFB6F-DE16-8A62-4200-E01644CE35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988" y="2152357"/>
            <a:ext cx="5945299" cy="4096043"/>
          </a:xfrm>
        </p:spPr>
      </p:pic>
    </p:spTree>
    <p:extLst>
      <p:ext uri="{BB962C8B-B14F-4D97-AF65-F5344CB8AC3E}">
        <p14:creationId xmlns:p14="http://schemas.microsoft.com/office/powerpoint/2010/main" val="2896368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7BDCA-8A7B-5241-76FD-4C28197A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000" i="0" dirty="0">
                <a:effectLst/>
                <a:latin typeface="Verdana" panose="020B0604030504040204" pitchFamily="34" charset="0"/>
              </a:rPr>
              <a:t>GOTERM_CC_DIRECT</a:t>
            </a:r>
            <a:r>
              <a:rPr lang="en-US" sz="2000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/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E4EB40-04A7-2CAE-673C-96FC9CE19C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102040"/>
            <a:ext cx="8596312" cy="1998533"/>
          </a:xfrm>
        </p:spPr>
      </p:pic>
    </p:spTree>
    <p:extLst>
      <p:ext uri="{BB962C8B-B14F-4D97-AF65-F5344CB8AC3E}">
        <p14:creationId xmlns:p14="http://schemas.microsoft.com/office/powerpoint/2010/main" val="2105197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3DDBD-8C2E-4678-9135-A47634E54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000" i="0" dirty="0">
                <a:effectLst/>
                <a:latin typeface="Verdana" panose="020B0604030504040204" pitchFamily="34" charset="0"/>
              </a:rPr>
              <a:t>GOTERM_MF_DIRECT</a:t>
            </a:r>
            <a:r>
              <a:rPr lang="en-US" sz="2000" i="0" dirty="0">
                <a:solidFill>
                  <a:srgbClr val="212529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28594E9A-9AFF-842B-6DC4-E7B7CB082E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056" y="2160588"/>
            <a:ext cx="6455926" cy="3881437"/>
          </a:xfrm>
        </p:spPr>
      </p:pic>
    </p:spTree>
    <p:extLst>
      <p:ext uri="{BB962C8B-B14F-4D97-AF65-F5344CB8AC3E}">
        <p14:creationId xmlns:p14="http://schemas.microsoft.com/office/powerpoint/2010/main" val="2660055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041F7-9EE5-F3E7-46F3-9D10B044C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6#</a:t>
            </a:r>
            <a:br>
              <a:rPr lang="en-US" dirty="0"/>
            </a:br>
            <a:r>
              <a:rPr lang="en-US" dirty="0"/>
              <a:t>Interactions (Cont.)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1BF3D54-6F85-E692-4A47-5D9668B21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3" y="3151761"/>
            <a:ext cx="9005521" cy="1940743"/>
          </a:xfrm>
        </p:spPr>
      </p:pic>
    </p:spTree>
    <p:extLst>
      <p:ext uri="{BB962C8B-B14F-4D97-AF65-F5344CB8AC3E}">
        <p14:creationId xmlns:p14="http://schemas.microsoft.com/office/powerpoint/2010/main" val="3161460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6EF9-746D-B7E9-C7CA-DCCC48A0F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6#</a:t>
            </a:r>
            <a:br>
              <a:rPr lang="en-US" dirty="0"/>
            </a:br>
            <a:r>
              <a:rPr lang="en-US" dirty="0"/>
              <a:t>Interactions (Cont.)</a:t>
            </a:r>
            <a:br>
              <a:rPr lang="en-US" dirty="0"/>
            </a:br>
            <a:r>
              <a:rPr lang="en-US" sz="2000" i="0" dirty="0">
                <a:effectLst/>
              </a:rPr>
              <a:t>UP_KW_LIGAND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ABDDC1-CC49-B2EC-0202-6C744652A2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8596312" cy="488724"/>
          </a:xfrm>
        </p:spPr>
      </p:pic>
    </p:spTree>
    <p:extLst>
      <p:ext uri="{BB962C8B-B14F-4D97-AF65-F5344CB8AC3E}">
        <p14:creationId xmlns:p14="http://schemas.microsoft.com/office/powerpoint/2010/main" val="229536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C9724-C7F5-2B16-F5C5-149425F2E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7#</a:t>
            </a:r>
            <a:br>
              <a:rPr lang="en-US" dirty="0"/>
            </a:br>
            <a:r>
              <a:rPr lang="en-US" dirty="0"/>
              <a:t>Pathways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4625E1-E162-6D17-D6F8-4FC7351A1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2" y="3685735"/>
            <a:ext cx="9284671" cy="998807"/>
          </a:xfrm>
        </p:spPr>
      </p:pic>
    </p:spTree>
    <p:extLst>
      <p:ext uri="{BB962C8B-B14F-4D97-AF65-F5344CB8AC3E}">
        <p14:creationId xmlns:p14="http://schemas.microsoft.com/office/powerpoint/2010/main" val="3974651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2549-F1C7-4732-248A-5C8E53CD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7#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000" i="0" dirty="0">
                <a:effectLst/>
              </a:rPr>
              <a:t>KEGG_PATHWAY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99CB30-89C2-BB81-1BCF-C1432D789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8960739" cy="1037711"/>
          </a:xfrm>
        </p:spPr>
      </p:pic>
    </p:spTree>
    <p:extLst>
      <p:ext uri="{BB962C8B-B14F-4D97-AF65-F5344CB8AC3E}">
        <p14:creationId xmlns:p14="http://schemas.microsoft.com/office/powerpoint/2010/main" val="411763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90C5-4FE3-29DC-BF7E-D55EA1EA0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1#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7FADDDD-08AD-6936-24E4-7649C29A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2" y="2350206"/>
            <a:ext cx="8596312" cy="3502201"/>
          </a:xfrm>
        </p:spPr>
      </p:pic>
    </p:spTree>
    <p:extLst>
      <p:ext uri="{BB962C8B-B14F-4D97-AF65-F5344CB8AC3E}">
        <p14:creationId xmlns:p14="http://schemas.microsoft.com/office/powerpoint/2010/main" val="2057614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A36D-D8B9-CFAE-7E3C-A1C99B5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8#</a:t>
            </a:r>
            <a:br>
              <a:rPr lang="en-US" dirty="0"/>
            </a:br>
            <a:r>
              <a:rPr lang="en-US" dirty="0"/>
              <a:t>Protein Domains</a:t>
            </a:r>
          </a:p>
        </p:txBody>
      </p:sp>
      <p:pic>
        <p:nvPicPr>
          <p:cNvPr id="5" name="Content Placeholder 4" descr="Graphical user interface, chart, bar chart&#10;&#10;Description automatically generated">
            <a:extLst>
              <a:ext uri="{FF2B5EF4-FFF2-40B4-BE49-F238E27FC236}">
                <a16:creationId xmlns:a16="http://schemas.microsoft.com/office/drawing/2014/main" id="{367286DE-0FFB-379B-2B63-D7691396B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4" y="2771335"/>
            <a:ext cx="8747687" cy="2602523"/>
          </a:xfrm>
        </p:spPr>
      </p:pic>
    </p:spTree>
    <p:extLst>
      <p:ext uri="{BB962C8B-B14F-4D97-AF65-F5344CB8AC3E}">
        <p14:creationId xmlns:p14="http://schemas.microsoft.com/office/powerpoint/2010/main" val="1230766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38E2A-7B8A-A93D-8B51-C004979B2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8#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200" i="0" dirty="0">
                <a:effectLst/>
              </a:rPr>
              <a:t>INTERPRO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956E78B-EF1C-A0D7-966D-A82A453CA3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238" y="2160588"/>
            <a:ext cx="6075561" cy="3881437"/>
          </a:xfrm>
        </p:spPr>
      </p:pic>
    </p:spTree>
    <p:extLst>
      <p:ext uri="{BB962C8B-B14F-4D97-AF65-F5344CB8AC3E}">
        <p14:creationId xmlns:p14="http://schemas.microsoft.com/office/powerpoint/2010/main" val="3652746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B433-186B-9D29-7E9E-F14D9A8CA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8#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200" i="0" dirty="0">
                <a:effectLst/>
              </a:rPr>
              <a:t>PIR_SUPERFAMILY &amp; Smart &amp; </a:t>
            </a:r>
            <a:r>
              <a:rPr lang="en-US" sz="2000" i="0" dirty="0">
                <a:effectLst/>
              </a:rPr>
              <a:t>UP_KW_DOMAIN</a:t>
            </a:r>
            <a:r>
              <a:rPr lang="en-US" sz="2000" i="0" dirty="0">
                <a:solidFill>
                  <a:srgbClr val="212529"/>
                </a:solidFill>
                <a:effectLst/>
              </a:rPr>
              <a:t> </a:t>
            </a:r>
            <a:r>
              <a:rPr lang="en-US" sz="2200" i="0" dirty="0">
                <a:effectLst/>
              </a:rPr>
              <a:t>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C9907-F253-3708-09B1-759AAA128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825749"/>
            <a:ext cx="8596312" cy="3079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4803E8-CC13-8926-EDFD-65A00305E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546049"/>
            <a:ext cx="8596313" cy="895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99A7D6-62DF-EF5B-F2B0-4BEA70238E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4853746"/>
            <a:ext cx="8596313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24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86A75D-405E-504E-5299-6945509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Homo Sapiens</a:t>
            </a:r>
          </a:p>
        </p:txBody>
      </p:sp>
    </p:spTree>
    <p:extLst>
      <p:ext uri="{BB962C8B-B14F-4D97-AF65-F5344CB8AC3E}">
        <p14:creationId xmlns:p14="http://schemas.microsoft.com/office/powerpoint/2010/main" val="135731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9BEC-8D32-C9D6-51EE-8F5566D3B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1#</a:t>
            </a:r>
            <a:br>
              <a:rPr lang="en-US" dirty="0"/>
            </a:br>
            <a:r>
              <a:rPr lang="en-US" dirty="0"/>
              <a:t>Degrees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82A029-06CC-7DAB-A5B0-883245A8E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4" y="2329595"/>
            <a:ext cx="5584874" cy="3429546"/>
          </a:xfrm>
        </p:spPr>
      </p:pic>
    </p:spTree>
    <p:extLst>
      <p:ext uri="{BB962C8B-B14F-4D97-AF65-F5344CB8AC3E}">
        <p14:creationId xmlns:p14="http://schemas.microsoft.com/office/powerpoint/2010/main" val="1057981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30C0-BC75-003A-1420-C13AAF99A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2#</a:t>
            </a:r>
            <a:br>
              <a:rPr lang="en-US" dirty="0"/>
            </a:br>
            <a:r>
              <a:rPr lang="en-US" dirty="0"/>
              <a:t>Degrees Count Plot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F8BA673-D2A7-8C24-8C14-CD3D0C5C6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02" y="2359885"/>
            <a:ext cx="5472331" cy="3570599"/>
          </a:xfrm>
        </p:spPr>
      </p:pic>
    </p:spTree>
    <p:extLst>
      <p:ext uri="{BB962C8B-B14F-4D97-AF65-F5344CB8AC3E}">
        <p14:creationId xmlns:p14="http://schemas.microsoft.com/office/powerpoint/2010/main" val="1722854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814DC-7FE8-B524-7F25-CC0620097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Homo Sapiens 3#</a:t>
            </a:r>
            <a:br>
              <a:rPr lang="en-US" dirty="0"/>
            </a:br>
            <a:r>
              <a:rPr lang="en-US" dirty="0"/>
              <a:t>Degrees Distribution Plots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8D8B7CA6-9251-BD0F-C63A-E3BD7BF34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3" y="2720181"/>
            <a:ext cx="4010025" cy="2762250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93A4349D-B365-4021-B3B6-84262A8EF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839731"/>
            <a:ext cx="4010025" cy="27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69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DF30-4A37-F352-D67E-52F076DD3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4#</a:t>
            </a:r>
            <a:br>
              <a:rPr lang="en-US" dirty="0"/>
            </a:br>
            <a:r>
              <a:rPr lang="en-US" dirty="0"/>
              <a:t>Disease</a:t>
            </a:r>
          </a:p>
        </p:txBody>
      </p:sp>
      <p:pic>
        <p:nvPicPr>
          <p:cNvPr id="7" name="Content Placeholder 6" descr="Graphical user interface&#10;&#10;Description automatically generated">
            <a:extLst>
              <a:ext uri="{FF2B5EF4-FFF2-40B4-BE49-F238E27FC236}">
                <a16:creationId xmlns:a16="http://schemas.microsoft.com/office/drawing/2014/main" id="{87C3467C-0CDD-5F82-25E6-7C1720A0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56" y="3515519"/>
            <a:ext cx="6715125" cy="1171575"/>
          </a:xfrm>
        </p:spPr>
      </p:pic>
    </p:spTree>
    <p:extLst>
      <p:ext uri="{BB962C8B-B14F-4D97-AF65-F5344CB8AC3E}">
        <p14:creationId xmlns:p14="http://schemas.microsoft.com/office/powerpoint/2010/main" val="24529675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40E5-B653-F87F-485A-0FE3A228E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4#</a:t>
            </a:r>
            <a:br>
              <a:rPr lang="en-US" dirty="0"/>
            </a:br>
            <a:r>
              <a:rPr lang="en-US" dirty="0"/>
              <a:t>Disease (Cont.)</a:t>
            </a:r>
            <a:br>
              <a:rPr lang="en-US" dirty="0"/>
            </a:br>
            <a:r>
              <a:rPr lang="en-US" sz="2200" i="0" dirty="0">
                <a:effectLst/>
              </a:rPr>
              <a:t>OMIM_DISEASE &amp; UP_KW_DISEASE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715F042-03D3-51B4-4BB4-A90DD261F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338219"/>
            <a:ext cx="8596312" cy="881449"/>
          </a:xfrm>
        </p:spPr>
      </p:pic>
      <p:pic>
        <p:nvPicPr>
          <p:cNvPr id="12" name="Picture 11" descr="Table&#10;&#10;Description automatically generated with low confidence">
            <a:extLst>
              <a:ext uri="{FF2B5EF4-FFF2-40B4-BE49-F238E27FC236}">
                <a16:creationId xmlns:a16="http://schemas.microsoft.com/office/drawing/2014/main" id="{42FF7B1A-19B3-2A91-B6DA-169973F63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85963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7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B8D1B-7151-C182-9DD2-966968B3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BE90F8F8-F080-B04D-7226-84183D483A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19" y="3305969"/>
            <a:ext cx="7772400" cy="1590675"/>
          </a:xfrm>
        </p:spPr>
      </p:pic>
    </p:spTree>
    <p:extLst>
      <p:ext uri="{BB962C8B-B14F-4D97-AF65-F5344CB8AC3E}">
        <p14:creationId xmlns:p14="http://schemas.microsoft.com/office/powerpoint/2010/main" val="3462421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5DE03-80F5-AA5B-E7FC-DEC3FBCD0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2#</a:t>
            </a:r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DAF8E1E-B6AE-52F5-AB5B-6F9F599C8D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830000"/>
            <a:ext cx="7574400" cy="4418400"/>
          </a:xfrm>
        </p:spPr>
      </p:pic>
    </p:spTree>
    <p:extLst>
      <p:ext uri="{BB962C8B-B14F-4D97-AF65-F5344CB8AC3E}">
        <p14:creationId xmlns:p14="http://schemas.microsoft.com/office/powerpoint/2010/main" val="3400802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89505-9E87-29B1-2AA0-C1A1E3E84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Homo Sapiens 5#</a:t>
            </a:r>
            <a:br>
              <a:rPr lang="en-US" sz="2800" dirty="0"/>
            </a:br>
            <a:r>
              <a:rPr lang="en-US" sz="2800" dirty="0"/>
              <a:t>Functional Annotations (Cont.)</a:t>
            </a:r>
            <a:br>
              <a:rPr lang="en-US" sz="2800" dirty="0"/>
            </a:br>
            <a:r>
              <a:rPr lang="en-US" sz="2000" dirty="0"/>
              <a:t>COG_ONTOLOGY</a:t>
            </a:r>
            <a:endParaRPr lang="en-US" sz="27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46AFCB3-31E4-0DB7-F6FD-F7BEA2C3E6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8596312" cy="1005672"/>
          </a:xfrm>
        </p:spPr>
      </p:pic>
    </p:spTree>
    <p:extLst>
      <p:ext uri="{BB962C8B-B14F-4D97-AF65-F5344CB8AC3E}">
        <p14:creationId xmlns:p14="http://schemas.microsoft.com/office/powerpoint/2010/main" val="2997081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D6C89-C91A-5B24-6D1B-1CA6D5FE6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700" i="0" dirty="0">
                <a:effectLst/>
              </a:rPr>
              <a:t>UP_KW_BIOLOGICAL_PROCESS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390FC36-C982-A700-3A3F-B06BF79C74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027" y="2160588"/>
            <a:ext cx="7707984" cy="3881437"/>
          </a:xfrm>
        </p:spPr>
      </p:pic>
    </p:spTree>
    <p:extLst>
      <p:ext uri="{BB962C8B-B14F-4D97-AF65-F5344CB8AC3E}">
        <p14:creationId xmlns:p14="http://schemas.microsoft.com/office/powerpoint/2010/main" val="371558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14A33-BEFF-BA8A-3CA1-BD4F255E5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UP_KW_CELLULAR_COMPONENT</a:t>
            </a:r>
            <a:endParaRPr lang="en-US" sz="2400" dirty="0"/>
          </a:p>
        </p:txBody>
      </p:sp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A37DD8BE-47D8-7923-FA27-AE29468F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740584"/>
            <a:ext cx="8596312" cy="2729774"/>
          </a:xfrm>
        </p:spPr>
      </p:pic>
    </p:spTree>
    <p:extLst>
      <p:ext uri="{BB962C8B-B14F-4D97-AF65-F5344CB8AC3E}">
        <p14:creationId xmlns:p14="http://schemas.microsoft.com/office/powerpoint/2010/main" val="1954149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C61A-D9F5-CA7C-6E11-5EF6CC500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UP_KW_MOLECULAR_FUNCTION</a:t>
            </a:r>
            <a:endParaRPr lang="en-US" sz="2400" dirty="0"/>
          </a:p>
        </p:txBody>
      </p:sp>
      <p:pic>
        <p:nvPicPr>
          <p:cNvPr id="5" name="Content Placeholder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DF428806-910C-1E4C-DC39-DD187D10F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12477"/>
            <a:ext cx="8596312" cy="3177659"/>
          </a:xfrm>
        </p:spPr>
      </p:pic>
    </p:spTree>
    <p:extLst>
      <p:ext uri="{BB962C8B-B14F-4D97-AF65-F5344CB8AC3E}">
        <p14:creationId xmlns:p14="http://schemas.microsoft.com/office/powerpoint/2010/main" val="3898810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AD555-AAB6-EC7F-096C-38443FAD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UP_KW_PTM</a:t>
            </a:r>
            <a:endParaRPr lang="en-US" sz="2400" dirty="0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1F2BACBC-FD21-7E4D-2752-81627EDA2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102040"/>
            <a:ext cx="8596312" cy="1998533"/>
          </a:xfrm>
        </p:spPr>
      </p:pic>
    </p:spTree>
    <p:extLst>
      <p:ext uri="{BB962C8B-B14F-4D97-AF65-F5344CB8AC3E}">
        <p14:creationId xmlns:p14="http://schemas.microsoft.com/office/powerpoint/2010/main" val="3270737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DD76B-F6C8-CA6E-40C4-67C6DAC0C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UP_SEQ_FEATURE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5EF44C04-1058-D1C9-3993-A4D4E49045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99" y="2160588"/>
            <a:ext cx="4586933" cy="4493131"/>
          </a:xfrm>
        </p:spPr>
      </p:pic>
    </p:spTree>
    <p:extLst>
      <p:ext uri="{BB962C8B-B14F-4D97-AF65-F5344CB8AC3E}">
        <p14:creationId xmlns:p14="http://schemas.microsoft.com/office/powerpoint/2010/main" val="9063422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0D51-34B0-7E7E-3261-7A918979B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UP_SEQ_FEATURE </a:t>
            </a:r>
            <a:r>
              <a:rPr lang="en-US" sz="2400" dirty="0"/>
              <a:t>(Cont.)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60E38361-36DD-889E-DA7C-D12EF2246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42" y="2180043"/>
            <a:ext cx="4530411" cy="4415310"/>
          </a:xfrm>
        </p:spPr>
      </p:pic>
    </p:spTree>
    <p:extLst>
      <p:ext uri="{BB962C8B-B14F-4D97-AF65-F5344CB8AC3E}">
        <p14:creationId xmlns:p14="http://schemas.microsoft.com/office/powerpoint/2010/main" val="3109015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3489D-844D-6458-4D90-96B1A1F4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5#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UP_SEQ_FEATURE </a:t>
            </a:r>
            <a:r>
              <a:rPr lang="en-US" sz="2400" dirty="0"/>
              <a:t>(Cont.)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9D2BDA38-3ACD-69EF-5BB2-ACF58F967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11" y="2160588"/>
            <a:ext cx="4586640" cy="4493131"/>
          </a:xfrm>
        </p:spPr>
      </p:pic>
    </p:spTree>
    <p:extLst>
      <p:ext uri="{BB962C8B-B14F-4D97-AF65-F5344CB8AC3E}">
        <p14:creationId xmlns:p14="http://schemas.microsoft.com/office/powerpoint/2010/main" val="412421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4176-3326-095A-9F37-B4A26FA78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6#</a:t>
            </a:r>
            <a:br>
              <a:rPr lang="en-US" dirty="0"/>
            </a:br>
            <a:r>
              <a:rPr lang="en-US" dirty="0"/>
              <a:t>Gene Ontology</a:t>
            </a:r>
          </a:p>
        </p:txBody>
      </p:sp>
      <p:pic>
        <p:nvPicPr>
          <p:cNvPr id="7" name="Content Placeholder 6" descr="Background pattern&#10;&#10;Description automatically generated">
            <a:extLst>
              <a:ext uri="{FF2B5EF4-FFF2-40B4-BE49-F238E27FC236}">
                <a16:creationId xmlns:a16="http://schemas.microsoft.com/office/drawing/2014/main" id="{B685F65A-7380-5831-FCE6-7B6C50CF3D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64" y="2160588"/>
            <a:ext cx="5467540" cy="4087812"/>
          </a:xfrm>
        </p:spPr>
      </p:pic>
    </p:spTree>
    <p:extLst>
      <p:ext uri="{BB962C8B-B14F-4D97-AF65-F5344CB8AC3E}">
        <p14:creationId xmlns:p14="http://schemas.microsoft.com/office/powerpoint/2010/main" val="1696485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1BD6-2504-18C0-0495-7F93BC17A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6#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i="0" dirty="0">
                <a:effectLst/>
              </a:rPr>
              <a:t>GOTERM_BP_DIRECT</a:t>
            </a:r>
            <a:endParaRPr lang="en-US" sz="2400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B4BBDB82-503D-8728-F2FC-1872F9F6F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590" y="2160588"/>
            <a:ext cx="4615676" cy="4512586"/>
          </a:xfrm>
        </p:spPr>
      </p:pic>
    </p:spTree>
    <p:extLst>
      <p:ext uri="{BB962C8B-B14F-4D97-AF65-F5344CB8AC3E}">
        <p14:creationId xmlns:p14="http://schemas.microsoft.com/office/powerpoint/2010/main" val="3552802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86A75D-405E-504E-5299-6945509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Escherichia Coli</a:t>
            </a:r>
          </a:p>
        </p:txBody>
      </p:sp>
    </p:spTree>
    <p:extLst>
      <p:ext uri="{BB962C8B-B14F-4D97-AF65-F5344CB8AC3E}">
        <p14:creationId xmlns:p14="http://schemas.microsoft.com/office/powerpoint/2010/main" val="2100365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77D2-F9EC-CDA3-E760-642CC7E0C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6#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i="0" dirty="0">
                <a:effectLst/>
              </a:rPr>
              <a:t>GOTERM_BP_DIRECT (Cont.)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9C9067C-88F2-EA9A-207E-CA1E312589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36" y="2160588"/>
            <a:ext cx="4546631" cy="4454221"/>
          </a:xfrm>
        </p:spPr>
      </p:pic>
    </p:spTree>
    <p:extLst>
      <p:ext uri="{BB962C8B-B14F-4D97-AF65-F5344CB8AC3E}">
        <p14:creationId xmlns:p14="http://schemas.microsoft.com/office/powerpoint/2010/main" val="48681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98C0B-8952-3271-DFB9-3F9D0F33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6#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i="0" dirty="0">
                <a:effectLst/>
              </a:rPr>
              <a:t>GOTERM_CC_DIRECT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6C912F6-A001-82BF-3902-C37312E78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91" y="2160588"/>
            <a:ext cx="4553348" cy="4493131"/>
          </a:xfrm>
        </p:spPr>
      </p:pic>
    </p:spTree>
    <p:extLst>
      <p:ext uri="{BB962C8B-B14F-4D97-AF65-F5344CB8AC3E}">
        <p14:creationId xmlns:p14="http://schemas.microsoft.com/office/powerpoint/2010/main" val="2484727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569E-BD2C-AA42-4FC1-7E66A1A66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6#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i="0" dirty="0">
                <a:effectLst/>
              </a:rPr>
              <a:t>GOTERM_MF_DIRECT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D72919BC-F861-E311-E61A-6E49BFB967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0" y="2160588"/>
            <a:ext cx="4512967" cy="4448759"/>
          </a:xfrm>
        </p:spPr>
      </p:pic>
    </p:spTree>
    <p:extLst>
      <p:ext uri="{BB962C8B-B14F-4D97-AF65-F5344CB8AC3E}">
        <p14:creationId xmlns:p14="http://schemas.microsoft.com/office/powerpoint/2010/main" val="3873391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43940-4FDA-9C30-84FB-CB66E2DD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7#</a:t>
            </a:r>
            <a:br>
              <a:rPr lang="en-US" dirty="0"/>
            </a:br>
            <a:r>
              <a:rPr lang="en-US" dirty="0"/>
              <a:t>Interactions</a:t>
            </a:r>
          </a:p>
        </p:txBody>
      </p:sp>
      <p:pic>
        <p:nvPicPr>
          <p:cNvPr id="7" name="Content Placeholder 6" descr="Chart&#10;&#10;Description automatically generated with low confidence">
            <a:extLst>
              <a:ext uri="{FF2B5EF4-FFF2-40B4-BE49-F238E27FC236}">
                <a16:creationId xmlns:a16="http://schemas.microsoft.com/office/drawing/2014/main" id="{E555811C-7EB0-96F5-05EE-E77B23A8BE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7" y="2875735"/>
            <a:ext cx="8477917" cy="2419308"/>
          </a:xfrm>
        </p:spPr>
      </p:pic>
    </p:spTree>
    <p:extLst>
      <p:ext uri="{BB962C8B-B14F-4D97-AF65-F5344CB8AC3E}">
        <p14:creationId xmlns:p14="http://schemas.microsoft.com/office/powerpoint/2010/main" val="28195995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4925-5526-E602-8B7F-16DDF818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7#</a:t>
            </a:r>
            <a:br>
              <a:rPr lang="en-US" dirty="0"/>
            </a:br>
            <a:r>
              <a:rPr lang="en-US" dirty="0"/>
              <a:t>Interactions (Cont.)</a:t>
            </a:r>
            <a:br>
              <a:rPr lang="en-US" dirty="0"/>
            </a:br>
            <a:r>
              <a:rPr lang="en-US" sz="2200" dirty="0"/>
              <a:t>UP_KW_LIGAND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018CE0-1789-BAA3-644D-6C047B64A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9043826" cy="586004"/>
          </a:xfrm>
        </p:spPr>
      </p:pic>
    </p:spTree>
    <p:extLst>
      <p:ext uri="{BB962C8B-B14F-4D97-AF65-F5344CB8AC3E}">
        <p14:creationId xmlns:p14="http://schemas.microsoft.com/office/powerpoint/2010/main" val="1464936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AA150-6D51-6383-FAC4-4A7C801B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8#</a:t>
            </a:r>
            <a:br>
              <a:rPr lang="en-US" dirty="0"/>
            </a:br>
            <a:r>
              <a:rPr lang="en-US" dirty="0"/>
              <a:t>Pathways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7F2F2FF4-4EF2-D456-094F-C0D0C1146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56" y="3310731"/>
            <a:ext cx="6715125" cy="1581150"/>
          </a:xfrm>
        </p:spPr>
      </p:pic>
    </p:spTree>
    <p:extLst>
      <p:ext uri="{BB962C8B-B14F-4D97-AF65-F5344CB8AC3E}">
        <p14:creationId xmlns:p14="http://schemas.microsoft.com/office/powerpoint/2010/main" val="2568161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A6B2B-DBC5-35CA-C6FE-18E15BBF2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8#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400" dirty="0"/>
              <a:t>BBID</a:t>
            </a:r>
          </a:p>
        </p:txBody>
      </p:sp>
      <p:pic>
        <p:nvPicPr>
          <p:cNvPr id="7" name="Content Placeholder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24A506EB-8AC7-0C02-CC5B-0F857DF11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518466"/>
            <a:ext cx="8596312" cy="3165681"/>
          </a:xfrm>
        </p:spPr>
      </p:pic>
    </p:spTree>
    <p:extLst>
      <p:ext uri="{BB962C8B-B14F-4D97-AF65-F5344CB8AC3E}">
        <p14:creationId xmlns:p14="http://schemas.microsoft.com/office/powerpoint/2010/main" val="3212823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B0D41-2DF8-448B-43B6-D04C22D2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8#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400" dirty="0"/>
              <a:t>BIOCARTA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CA38CC81-8A0A-7F24-0B36-23C7EB601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90" y="2160588"/>
            <a:ext cx="4529241" cy="4464801"/>
          </a:xfrm>
        </p:spPr>
      </p:pic>
    </p:spTree>
    <p:extLst>
      <p:ext uri="{BB962C8B-B14F-4D97-AF65-F5344CB8AC3E}">
        <p14:creationId xmlns:p14="http://schemas.microsoft.com/office/powerpoint/2010/main" val="35161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83DF8-5367-2C78-141A-ACA097D36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8#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400" dirty="0"/>
              <a:t>KEGG_PATHWAY</a:t>
            </a:r>
            <a:endParaRPr lang="en-US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633E04CC-E83B-C058-0477-0EE25539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37" y="2160588"/>
            <a:ext cx="4541020" cy="4480844"/>
          </a:xfrm>
        </p:spPr>
      </p:pic>
    </p:spTree>
    <p:extLst>
      <p:ext uri="{BB962C8B-B14F-4D97-AF65-F5344CB8AC3E}">
        <p14:creationId xmlns:p14="http://schemas.microsoft.com/office/powerpoint/2010/main" val="41598133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85E67-5EE9-689D-313A-0719F85C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 Sapiens 9#</a:t>
            </a:r>
            <a:br>
              <a:rPr lang="en-US" dirty="0"/>
            </a:br>
            <a:r>
              <a:rPr lang="en-US" dirty="0"/>
              <a:t>Protein Domains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46AB99BD-EA34-FA02-2E1B-B3F096127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61" y="2921480"/>
            <a:ext cx="7721841" cy="2520323"/>
          </a:xfrm>
        </p:spPr>
      </p:pic>
    </p:spTree>
    <p:extLst>
      <p:ext uri="{BB962C8B-B14F-4D97-AF65-F5344CB8AC3E}">
        <p14:creationId xmlns:p14="http://schemas.microsoft.com/office/powerpoint/2010/main" val="3099718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9B69-3EEF-DD7D-0B96-08BB027ED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1#</a:t>
            </a:r>
            <a:br>
              <a:rPr lang="en-US" dirty="0"/>
            </a:br>
            <a:r>
              <a:rPr lang="en-US" dirty="0"/>
              <a:t>Degrees Plot</a:t>
            </a:r>
          </a:p>
        </p:txBody>
      </p:sp>
      <p:pic>
        <p:nvPicPr>
          <p:cNvPr id="5" name="Content Placeholder 4" descr="Shape, square&#10;&#10;Description automatically generated">
            <a:extLst>
              <a:ext uri="{FF2B5EF4-FFF2-40B4-BE49-F238E27FC236}">
                <a16:creationId xmlns:a16="http://schemas.microsoft.com/office/drawing/2014/main" id="{37FEA663-7C84-BB5C-0FAE-9D0A28C62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88" y="2071300"/>
            <a:ext cx="6742473" cy="4105565"/>
          </a:xfrm>
        </p:spPr>
      </p:pic>
    </p:spTree>
    <p:extLst>
      <p:ext uri="{BB962C8B-B14F-4D97-AF65-F5344CB8AC3E}">
        <p14:creationId xmlns:p14="http://schemas.microsoft.com/office/powerpoint/2010/main" val="3326488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53C2-16D3-3D7C-5580-AD5606C5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9#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400" dirty="0"/>
              <a:t>INTERPRO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D547E537-4D7B-DC81-712A-22290E76F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338" y="2160588"/>
            <a:ext cx="4496922" cy="4464801"/>
          </a:xfrm>
        </p:spPr>
      </p:pic>
    </p:spTree>
    <p:extLst>
      <p:ext uri="{BB962C8B-B14F-4D97-AF65-F5344CB8AC3E}">
        <p14:creationId xmlns:p14="http://schemas.microsoft.com/office/powerpoint/2010/main" val="39410070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ABAA-6A10-0364-F8FA-652B81F82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9#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400" dirty="0"/>
              <a:t>PIR_SUPERFAMILY</a:t>
            </a:r>
            <a:endParaRPr lang="en-US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3F29EB8-D738-063F-160C-3F1C3D167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29000"/>
            <a:ext cx="8596312" cy="1374359"/>
          </a:xfrm>
        </p:spPr>
      </p:pic>
    </p:spTree>
    <p:extLst>
      <p:ext uri="{BB962C8B-B14F-4D97-AF65-F5344CB8AC3E}">
        <p14:creationId xmlns:p14="http://schemas.microsoft.com/office/powerpoint/2010/main" val="1920257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1B061-0598-0907-E9CA-53A168413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9#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400" dirty="0"/>
              <a:t>SMART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7C1AB5-727C-86A2-C45E-FFFF5D7E9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231" y="2160588"/>
            <a:ext cx="5005735" cy="4368549"/>
          </a:xfrm>
        </p:spPr>
      </p:pic>
    </p:spTree>
    <p:extLst>
      <p:ext uri="{BB962C8B-B14F-4D97-AF65-F5344CB8AC3E}">
        <p14:creationId xmlns:p14="http://schemas.microsoft.com/office/powerpoint/2010/main" val="632782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BF9F6-2FA3-C479-0125-4510181F6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Homo Sapiens 9#</a:t>
            </a:r>
            <a:br>
              <a:rPr lang="en-US" dirty="0"/>
            </a:br>
            <a:r>
              <a:rPr lang="en-US" dirty="0"/>
              <a:t>Protein Domains (Cont.)</a:t>
            </a:r>
            <a:br>
              <a:rPr lang="en-US" dirty="0"/>
            </a:br>
            <a:r>
              <a:rPr lang="en-US" sz="2400" dirty="0"/>
              <a:t>UP_KW_DOMAIN</a:t>
            </a:r>
            <a:endParaRPr lang="en-US" dirty="0"/>
          </a:p>
        </p:txBody>
      </p:sp>
      <p:pic>
        <p:nvPicPr>
          <p:cNvPr id="7" name="Content Placeholder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AC82824F-C1CA-24D3-BA71-E22C21536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419198"/>
            <a:ext cx="8596139" cy="1364189"/>
          </a:xfrm>
        </p:spPr>
      </p:pic>
    </p:spTree>
    <p:extLst>
      <p:ext uri="{BB962C8B-B14F-4D97-AF65-F5344CB8AC3E}">
        <p14:creationId xmlns:p14="http://schemas.microsoft.com/office/powerpoint/2010/main" val="6117166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Isosceles Triangle 61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Isosceles Triangle 64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986A75D-405E-504E-5299-694550905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Mus Musculus</a:t>
            </a:r>
          </a:p>
        </p:txBody>
      </p:sp>
    </p:spTree>
    <p:extLst>
      <p:ext uri="{BB962C8B-B14F-4D97-AF65-F5344CB8AC3E}">
        <p14:creationId xmlns:p14="http://schemas.microsoft.com/office/powerpoint/2010/main" val="28053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7C604-6D8A-99E6-A048-C80C6B00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1#</a:t>
            </a:r>
            <a:br>
              <a:rPr lang="en-US" sz="3600" dirty="0"/>
            </a:br>
            <a:r>
              <a:rPr lang="en-US" dirty="0"/>
              <a:t>Degrees Plot</a:t>
            </a:r>
          </a:p>
        </p:txBody>
      </p:sp>
      <p:pic>
        <p:nvPicPr>
          <p:cNvPr id="5" name="Content Placeholder 4" descr="Shape, square&#10;&#10;Description automatically generated">
            <a:extLst>
              <a:ext uri="{FF2B5EF4-FFF2-40B4-BE49-F238E27FC236}">
                <a16:creationId xmlns:a16="http://schemas.microsoft.com/office/drawing/2014/main" id="{15D4D5AB-AF67-272C-3D20-E18254FC3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2437415"/>
            <a:ext cx="5676900" cy="3329720"/>
          </a:xfrm>
        </p:spPr>
      </p:pic>
    </p:spTree>
    <p:extLst>
      <p:ext uri="{BB962C8B-B14F-4D97-AF65-F5344CB8AC3E}">
        <p14:creationId xmlns:p14="http://schemas.microsoft.com/office/powerpoint/2010/main" val="2340105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1A043-437E-3869-F58D-743C5F433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Mus Musculus 2#</a:t>
            </a:r>
            <a:br>
              <a:rPr lang="en-US" dirty="0"/>
            </a:br>
            <a:r>
              <a:rPr lang="en-US" dirty="0"/>
              <a:t>Degrees Count Plot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A2B68227-24E4-3C01-1CE1-B9CA397E3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340986"/>
            <a:ext cx="6140221" cy="3907414"/>
          </a:xfrm>
        </p:spPr>
      </p:pic>
    </p:spTree>
    <p:extLst>
      <p:ext uri="{BB962C8B-B14F-4D97-AF65-F5344CB8AC3E}">
        <p14:creationId xmlns:p14="http://schemas.microsoft.com/office/powerpoint/2010/main" val="735315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1E0E-EB79-78CF-EAC9-47565699B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3#</a:t>
            </a:r>
            <a:br>
              <a:rPr lang="en-US" dirty="0"/>
            </a:br>
            <a:r>
              <a:rPr lang="en-US" dirty="0"/>
              <a:t>Degrees Distribution Plots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846E0E8-6C12-6F70-786F-D7C02BEB2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15419"/>
            <a:ext cx="3962400" cy="2771775"/>
          </a:xfr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4BBE281F-1C1A-F765-7AFD-301B7028A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867819"/>
            <a:ext cx="39243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627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68958-CC17-597D-BEB6-52B58B438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67C14C7B-CF8D-310F-B164-E512166EE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31" y="3310731"/>
            <a:ext cx="7953375" cy="1581150"/>
          </a:xfrm>
        </p:spPr>
      </p:pic>
    </p:spTree>
    <p:extLst>
      <p:ext uri="{BB962C8B-B14F-4D97-AF65-F5344CB8AC3E}">
        <p14:creationId xmlns:p14="http://schemas.microsoft.com/office/powerpoint/2010/main" val="1186314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C3135-E4C3-17F6-08D7-EDF8EA18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dirty="0"/>
              <a:t>COG_ONTOLOGY &amp; </a:t>
            </a:r>
            <a:r>
              <a:rPr lang="en-US" sz="2400" i="0" dirty="0">
                <a:effectLst/>
              </a:rPr>
              <a:t>UP_KW_BIOLOGICAL_PROCESS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4C1D34-C78D-00E8-8DFB-31A5F5B4C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2454547"/>
            <a:ext cx="8596312" cy="664618"/>
          </a:xfrm>
        </p:spPr>
      </p:pic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994EE56A-BC36-5531-AD2A-0657950B9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5" y="3515518"/>
            <a:ext cx="8596312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07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94457-2909-531D-9D56-9CCFB522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2#</a:t>
            </a:r>
            <a:br>
              <a:rPr lang="en-US" dirty="0"/>
            </a:br>
            <a:r>
              <a:rPr lang="en-US" dirty="0"/>
              <a:t>Degrees Count Plot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9CC7E431-69BA-CC12-9F05-2907C85F5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18" y="2312415"/>
            <a:ext cx="5835154" cy="3640516"/>
          </a:xfrm>
        </p:spPr>
      </p:pic>
    </p:spTree>
    <p:extLst>
      <p:ext uri="{BB962C8B-B14F-4D97-AF65-F5344CB8AC3E}">
        <p14:creationId xmlns:p14="http://schemas.microsoft.com/office/powerpoint/2010/main" val="288486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61C03-BC51-892D-0A6D-27B30759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UP_KW_CELLULAR_COMPONENT</a:t>
            </a:r>
            <a:endParaRPr lang="en-US" dirty="0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B981F8E-5631-3512-F9C2-4691D50ED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90" y="3236464"/>
            <a:ext cx="8596312" cy="1882084"/>
          </a:xfrm>
        </p:spPr>
      </p:pic>
    </p:spTree>
    <p:extLst>
      <p:ext uri="{BB962C8B-B14F-4D97-AF65-F5344CB8AC3E}">
        <p14:creationId xmlns:p14="http://schemas.microsoft.com/office/powerpoint/2010/main" val="19651451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90BB7-3723-F871-D59E-E67ECA7B0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UP_KW_MOLECULAR_FUNCTION</a:t>
            </a:r>
            <a:endParaRPr lang="en-US" sz="2400" dirty="0"/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AE9B00D2-2449-AA28-F8CE-9FF2E33DEC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2852046"/>
            <a:ext cx="8596312" cy="2498521"/>
          </a:xfrm>
        </p:spPr>
      </p:pic>
    </p:spTree>
    <p:extLst>
      <p:ext uri="{BB962C8B-B14F-4D97-AF65-F5344CB8AC3E}">
        <p14:creationId xmlns:p14="http://schemas.microsoft.com/office/powerpoint/2010/main" val="20953608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E6504-BC5E-D008-1172-8554F3F6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UP_KW_PTM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303C57FD-B246-621B-5071-93D2C9999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257416"/>
            <a:ext cx="8596312" cy="1687780"/>
          </a:xfrm>
        </p:spPr>
      </p:pic>
    </p:spTree>
    <p:extLst>
      <p:ext uri="{BB962C8B-B14F-4D97-AF65-F5344CB8AC3E}">
        <p14:creationId xmlns:p14="http://schemas.microsoft.com/office/powerpoint/2010/main" val="27996882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B599-289D-C38E-E748-D5119CEA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400" i="0" dirty="0">
                <a:effectLst/>
              </a:rPr>
              <a:t>UP_SEQ_FEATURE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62CD7A5-1C01-4FBA-39BD-776CDC1D2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93" y="2124053"/>
            <a:ext cx="4629150" cy="4563289"/>
          </a:xfrm>
        </p:spPr>
      </p:pic>
    </p:spTree>
    <p:extLst>
      <p:ext uri="{BB962C8B-B14F-4D97-AF65-F5344CB8AC3E}">
        <p14:creationId xmlns:p14="http://schemas.microsoft.com/office/powerpoint/2010/main" val="3533504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91D01-65ED-7D9B-7795-A526A15D0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5#</a:t>
            </a:r>
            <a:br>
              <a:rPr lang="en-US" dirty="0"/>
            </a:br>
            <a:r>
              <a:rPr lang="en-US" dirty="0"/>
              <a:t>Gene Ontology</a:t>
            </a:r>
          </a:p>
        </p:txBody>
      </p:sp>
      <p:pic>
        <p:nvPicPr>
          <p:cNvPr id="5" name="Content Placeholder 4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5E3CD09-B8ED-C3AF-FF04-D9A6F2D25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035" y="1930400"/>
            <a:ext cx="5832003" cy="4318000"/>
          </a:xfrm>
        </p:spPr>
      </p:pic>
    </p:spTree>
    <p:extLst>
      <p:ext uri="{BB962C8B-B14F-4D97-AF65-F5344CB8AC3E}">
        <p14:creationId xmlns:p14="http://schemas.microsoft.com/office/powerpoint/2010/main" val="41121770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9DF03-1774-4188-E83E-D98A71D9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dirty="0"/>
              <a:t>GOTERM_BP_DIRECT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F919FB1-FB41-B6D8-8A2C-50EDCB9CF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662" y="2084388"/>
            <a:ext cx="4678012" cy="4592440"/>
          </a:xfrm>
        </p:spPr>
      </p:pic>
    </p:spTree>
    <p:extLst>
      <p:ext uri="{BB962C8B-B14F-4D97-AF65-F5344CB8AC3E}">
        <p14:creationId xmlns:p14="http://schemas.microsoft.com/office/powerpoint/2010/main" val="19571210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4BCCB-F6EF-9C94-067C-E75C8374D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dirty="0"/>
              <a:t>GOTERM_CC_DIRECT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DFE28DAD-8264-986F-ACE3-F0D911D6F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61" y="2160588"/>
            <a:ext cx="4591352" cy="4525962"/>
          </a:xfrm>
        </p:spPr>
      </p:pic>
    </p:spTree>
    <p:extLst>
      <p:ext uri="{BB962C8B-B14F-4D97-AF65-F5344CB8AC3E}">
        <p14:creationId xmlns:p14="http://schemas.microsoft.com/office/powerpoint/2010/main" val="311259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69B0-6CEA-53D8-15ED-C7244E1B9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5#</a:t>
            </a:r>
            <a:br>
              <a:rPr lang="en-US" dirty="0"/>
            </a:br>
            <a:r>
              <a:rPr lang="en-US" dirty="0"/>
              <a:t>Gene Ontology (Cont.)</a:t>
            </a:r>
            <a:br>
              <a:rPr lang="en-US" dirty="0"/>
            </a:br>
            <a:r>
              <a:rPr lang="en-US" sz="2400" dirty="0"/>
              <a:t>GOTERM_MF_DIRECT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136F10D-EF54-217E-747D-A1CFBEA44B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32" y="2076451"/>
            <a:ext cx="4622871" cy="4533700"/>
          </a:xfrm>
        </p:spPr>
      </p:pic>
    </p:spTree>
    <p:extLst>
      <p:ext uri="{BB962C8B-B14F-4D97-AF65-F5344CB8AC3E}">
        <p14:creationId xmlns:p14="http://schemas.microsoft.com/office/powerpoint/2010/main" val="2726788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B22EB-3558-832D-DE2D-82A0EC84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Mus Musculus 6#</a:t>
            </a:r>
            <a:br>
              <a:rPr lang="en-US" dirty="0"/>
            </a:br>
            <a:r>
              <a:rPr lang="en-US" dirty="0"/>
              <a:t>Interactions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3C8799D-6542-715C-BB8E-13566891F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844" y="3420269"/>
            <a:ext cx="7372350" cy="1362075"/>
          </a:xfrm>
        </p:spPr>
      </p:pic>
    </p:spTree>
    <p:extLst>
      <p:ext uri="{BB962C8B-B14F-4D97-AF65-F5344CB8AC3E}">
        <p14:creationId xmlns:p14="http://schemas.microsoft.com/office/powerpoint/2010/main" val="1328933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F79F4-6FAE-6151-1586-12677E3A4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6#</a:t>
            </a:r>
            <a:br>
              <a:rPr lang="en-US" dirty="0"/>
            </a:br>
            <a:r>
              <a:rPr lang="en-US" dirty="0"/>
              <a:t>Interactions (Cont.)</a:t>
            </a:r>
            <a:br>
              <a:rPr lang="en-US" dirty="0"/>
            </a:br>
            <a:r>
              <a:rPr lang="en-US" sz="2400" dirty="0"/>
              <a:t>UP_KW_LIGAND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31D20-8341-383E-DF9C-12F73C1432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743127"/>
            <a:ext cx="8596312" cy="716359"/>
          </a:xfrm>
        </p:spPr>
      </p:pic>
    </p:spTree>
    <p:extLst>
      <p:ext uri="{BB962C8B-B14F-4D97-AF65-F5344CB8AC3E}">
        <p14:creationId xmlns:p14="http://schemas.microsoft.com/office/powerpoint/2010/main" val="514914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DE11-5A59-94FF-122A-A15A3FB83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Escherichia Coli 3#</a:t>
            </a:r>
            <a:br>
              <a:rPr lang="en-US" dirty="0"/>
            </a:br>
            <a:r>
              <a:rPr lang="en-US" dirty="0"/>
              <a:t>Degrees Distribution Plots</a:t>
            </a:r>
          </a:p>
        </p:txBody>
      </p:sp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70248307-879C-5E09-E102-84788F0E4D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2517571"/>
            <a:ext cx="4484623" cy="2715635"/>
          </a:xfrm>
        </p:spPr>
      </p:pic>
      <p:pic>
        <p:nvPicPr>
          <p:cNvPr id="7" name="Content Placeholder 6" descr="Chart, histogram&#10;&#10;Description automatically generated">
            <a:extLst>
              <a:ext uri="{FF2B5EF4-FFF2-40B4-BE49-F238E27FC236}">
                <a16:creationId xmlns:a16="http://schemas.microsoft.com/office/drawing/2014/main" id="{86BAAA05-D94E-229E-8D91-EC16CF102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3" y="2499964"/>
            <a:ext cx="4204989" cy="273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3497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5741-7C5E-EA28-6046-47931113A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7#</a:t>
            </a:r>
            <a:br>
              <a:rPr lang="en-US" dirty="0"/>
            </a:br>
            <a:r>
              <a:rPr lang="en-US" dirty="0"/>
              <a:t>Pathways</a:t>
            </a:r>
          </a:p>
        </p:txBody>
      </p:sp>
      <p:pic>
        <p:nvPicPr>
          <p:cNvPr id="5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CE1C047E-F86F-ADC8-B824-E53F143FA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606" y="3200400"/>
            <a:ext cx="7914757" cy="1866899"/>
          </a:xfrm>
        </p:spPr>
      </p:pic>
    </p:spTree>
    <p:extLst>
      <p:ext uri="{BB962C8B-B14F-4D97-AF65-F5344CB8AC3E}">
        <p14:creationId xmlns:p14="http://schemas.microsoft.com/office/powerpoint/2010/main" val="25547150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E0AC-45FB-1370-9914-85340CF0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7#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200" dirty="0"/>
              <a:t>BIOCARTA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E9DEB264-F2A2-28A3-F506-81B259CF4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61" y="2160588"/>
            <a:ext cx="4574639" cy="4509487"/>
          </a:xfrm>
        </p:spPr>
      </p:pic>
    </p:spTree>
    <p:extLst>
      <p:ext uri="{BB962C8B-B14F-4D97-AF65-F5344CB8AC3E}">
        <p14:creationId xmlns:p14="http://schemas.microsoft.com/office/powerpoint/2010/main" val="37928064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90716-C8D2-A784-2741-F09B3074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7#</a:t>
            </a:r>
            <a:br>
              <a:rPr lang="en-US" dirty="0"/>
            </a:br>
            <a:r>
              <a:rPr lang="en-US" dirty="0"/>
              <a:t>Pathways (Cont.)</a:t>
            </a:r>
            <a:br>
              <a:rPr lang="en-US" dirty="0"/>
            </a:br>
            <a:r>
              <a:rPr lang="en-US" sz="2200" dirty="0"/>
              <a:t>KEGG_PATHWAY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AA70DF35-F5D0-B28E-EB41-700DBF568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264" y="2160588"/>
            <a:ext cx="4586681" cy="4525962"/>
          </a:xfrm>
        </p:spPr>
      </p:pic>
    </p:spTree>
    <p:extLst>
      <p:ext uri="{BB962C8B-B14F-4D97-AF65-F5344CB8AC3E}">
        <p14:creationId xmlns:p14="http://schemas.microsoft.com/office/powerpoint/2010/main" val="26507108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1623-A805-EA7B-7C89-BEEED9D9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Mus Musculus 8#</a:t>
            </a:r>
            <a:br>
              <a:rPr lang="en-US" sz="3600" dirty="0"/>
            </a:br>
            <a:r>
              <a:rPr lang="en-US" sz="3600" dirty="0"/>
              <a:t>Protein Domains</a:t>
            </a:r>
            <a:endParaRPr lang="en-US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AC7CCC6-96F0-531C-66E3-5EA0FC7FC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631" y="2972594"/>
            <a:ext cx="6962775" cy="2257425"/>
          </a:xfrm>
        </p:spPr>
      </p:pic>
    </p:spTree>
    <p:extLst>
      <p:ext uri="{BB962C8B-B14F-4D97-AF65-F5344CB8AC3E}">
        <p14:creationId xmlns:p14="http://schemas.microsoft.com/office/powerpoint/2010/main" val="40823605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5DE6-3A67-3FB3-C9D4-B7680CDB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8#</a:t>
            </a:r>
            <a:br>
              <a:rPr lang="en-US" sz="3600" dirty="0"/>
            </a:br>
            <a:r>
              <a:rPr lang="en-US" sz="3600" dirty="0"/>
              <a:t>Protein Domains (Cont.)</a:t>
            </a:r>
            <a:br>
              <a:rPr lang="en-US" sz="3600" dirty="0"/>
            </a:br>
            <a:r>
              <a:rPr lang="en-US" sz="2400" dirty="0"/>
              <a:t>INTERPRO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FAA49680-F2DA-9527-8C77-561659703A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9" y="2160588"/>
            <a:ext cx="4504022" cy="4430712"/>
          </a:xfrm>
        </p:spPr>
      </p:pic>
    </p:spTree>
    <p:extLst>
      <p:ext uri="{BB962C8B-B14F-4D97-AF65-F5344CB8AC3E}">
        <p14:creationId xmlns:p14="http://schemas.microsoft.com/office/powerpoint/2010/main" val="13128619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DA3A0-278F-EC99-D162-117AA7B6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8#</a:t>
            </a:r>
            <a:br>
              <a:rPr lang="en-US" sz="3600" dirty="0"/>
            </a:br>
            <a:r>
              <a:rPr lang="en-US" sz="3600" dirty="0"/>
              <a:t>Protein Domains (Cont.)</a:t>
            </a:r>
            <a:br>
              <a:rPr lang="en-US" sz="3600" dirty="0"/>
            </a:br>
            <a:r>
              <a:rPr lang="en-US" sz="2400" dirty="0"/>
              <a:t>PIR_SUPERFAMILY</a:t>
            </a:r>
            <a:endParaRPr lang="en-US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8B554E7-F7FB-9FAA-8D2C-B403C55623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323004"/>
            <a:ext cx="8596312" cy="1556605"/>
          </a:xfrm>
        </p:spPr>
      </p:pic>
    </p:spTree>
    <p:extLst>
      <p:ext uri="{BB962C8B-B14F-4D97-AF65-F5344CB8AC3E}">
        <p14:creationId xmlns:p14="http://schemas.microsoft.com/office/powerpoint/2010/main" val="36518807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85A9-7257-F5F6-539D-90514F899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8#</a:t>
            </a:r>
            <a:br>
              <a:rPr lang="en-US" sz="3600" dirty="0"/>
            </a:br>
            <a:r>
              <a:rPr lang="en-US" sz="3600" dirty="0"/>
              <a:t>Protein Domains (Cont.)</a:t>
            </a:r>
            <a:br>
              <a:rPr lang="en-US" sz="3600" dirty="0"/>
            </a:br>
            <a:r>
              <a:rPr lang="en-US" sz="2400" dirty="0"/>
              <a:t>SMART</a:t>
            </a:r>
            <a:endParaRPr lang="en-US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C0292C4-3CB7-D26A-8851-54C2492587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3" y="2160588"/>
            <a:ext cx="8313732" cy="3881437"/>
          </a:xfrm>
        </p:spPr>
      </p:pic>
    </p:spTree>
    <p:extLst>
      <p:ext uri="{BB962C8B-B14F-4D97-AF65-F5344CB8AC3E}">
        <p14:creationId xmlns:p14="http://schemas.microsoft.com/office/powerpoint/2010/main" val="15052963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2DD1-6BE9-0C4B-262D-A3AF775F4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Mus Musculus 8#</a:t>
            </a:r>
            <a:br>
              <a:rPr lang="en-US" sz="3600" dirty="0"/>
            </a:br>
            <a:r>
              <a:rPr lang="en-US" sz="3600" dirty="0"/>
              <a:t>Protein Domains (Cont.)</a:t>
            </a:r>
            <a:br>
              <a:rPr lang="en-US" sz="3600" dirty="0"/>
            </a:br>
            <a:r>
              <a:rPr lang="en-US" sz="2400" dirty="0"/>
              <a:t>UP_KW_DOMAIN</a:t>
            </a:r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5FF1CEE-B641-B484-839C-831FCE0C2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63" y="3401708"/>
            <a:ext cx="8596312" cy="1399196"/>
          </a:xfrm>
        </p:spPr>
      </p:pic>
    </p:spTree>
    <p:extLst>
      <p:ext uri="{BB962C8B-B14F-4D97-AF65-F5344CB8AC3E}">
        <p14:creationId xmlns:p14="http://schemas.microsoft.com/office/powerpoint/2010/main" val="288148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C6B1B-53F6-294A-587F-C921F0DC3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Escherichia Coli 4#</a:t>
            </a:r>
            <a:br>
              <a:rPr lang="en-US" dirty="0"/>
            </a:br>
            <a:r>
              <a:rPr lang="en-US" dirty="0"/>
              <a:t>Functional Annotations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A4770580-EDE4-5F73-D4DA-32DC503AA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2" y="3137095"/>
            <a:ext cx="9303437" cy="1940743"/>
          </a:xfrm>
        </p:spPr>
      </p:pic>
    </p:spTree>
    <p:extLst>
      <p:ext uri="{BB962C8B-B14F-4D97-AF65-F5344CB8AC3E}">
        <p14:creationId xmlns:p14="http://schemas.microsoft.com/office/powerpoint/2010/main" val="1431073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14CA-E0E7-8B94-FC19-F955EBC7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Escherichia Coli 4#</a:t>
            </a:r>
            <a:br>
              <a:rPr lang="en-US" dirty="0"/>
            </a:br>
            <a:r>
              <a:rPr lang="en-US" dirty="0"/>
              <a:t>Functional Annotations (Cont.)</a:t>
            </a:r>
            <a:br>
              <a:rPr lang="en-US" dirty="0"/>
            </a:br>
            <a:r>
              <a:rPr lang="en-US" sz="2700" i="0" dirty="0">
                <a:effectLst/>
                <a:latin typeface="Verdana" panose="020B0604030504040204" pitchFamily="34" charset="0"/>
              </a:rPr>
              <a:t>COG_ONTOLOGY</a:t>
            </a:r>
            <a:r>
              <a:rPr lang="en-US" sz="2700" dirty="0">
                <a:solidFill>
                  <a:srgbClr val="212529"/>
                </a:solidFill>
                <a:latin typeface="Verdana" panose="020B0604030504040204" pitchFamily="34" charset="0"/>
              </a:rPr>
              <a:t> </a:t>
            </a:r>
            <a:r>
              <a:rPr lang="en-US" sz="2700" dirty="0"/>
              <a:t>&amp;</a:t>
            </a:r>
            <a:r>
              <a:rPr lang="en-US" sz="2700" dirty="0">
                <a:latin typeface="Verdana" panose="020B0604030504040204" pitchFamily="34" charset="0"/>
              </a:rPr>
              <a:t> </a:t>
            </a:r>
            <a:r>
              <a:rPr lang="en-US" sz="2700" i="0" dirty="0">
                <a:effectLst/>
                <a:latin typeface="Verdana" panose="020B0604030504040204" pitchFamily="34" charset="0"/>
              </a:rPr>
              <a:t>UP_KW_BIOLOGICAL_PROCES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E584D-AC71-137E-C21B-2736D5402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2407250"/>
            <a:ext cx="9372600" cy="333375"/>
          </a:xfr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4A081849-F47A-8989-1EDC-E891A47F6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8" y="3040088"/>
            <a:ext cx="93726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6154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317</TotalTime>
  <Words>937</Words>
  <Application>Microsoft Office PowerPoint</Application>
  <PresentationFormat>Widescreen</PresentationFormat>
  <Paragraphs>78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Trebuchet MS</vt:lpstr>
      <vt:lpstr>Verdana</vt:lpstr>
      <vt:lpstr>Wingdings 3</vt:lpstr>
      <vt:lpstr>Facet</vt:lpstr>
      <vt:lpstr>Networkx</vt:lpstr>
      <vt:lpstr>Code 1#</vt:lpstr>
      <vt:lpstr>Code 2#</vt:lpstr>
      <vt:lpstr>Escherichia Coli</vt:lpstr>
      <vt:lpstr>Escherichia Coli 1# Degrees Plot</vt:lpstr>
      <vt:lpstr>Escherichia Coli 2# Degrees Count Plot</vt:lpstr>
      <vt:lpstr>Escherichia Coli 3# Degrees Distribution Plots</vt:lpstr>
      <vt:lpstr>Escherichia Coli 4# Functional Annotations</vt:lpstr>
      <vt:lpstr>Escherichia Coli 4# Functional Annotations (Cont.) COG_ONTOLOGY &amp; UP_KW_BIOLOGICAL_PROCES</vt:lpstr>
      <vt:lpstr>Escherichia Coli 4# Functional Annotations (Cont.) UP_KW_CELLULAR_COMPONENT &amp; UP_KW_MOLECULAR_FUNCTION</vt:lpstr>
      <vt:lpstr>Escherichia Coli 4# Functional Annotations (Cont.) UP_KW_PTM &amp; UP_SEQ_FEATURE</vt:lpstr>
      <vt:lpstr>Escherichia Coli 5# Gene Ontology</vt:lpstr>
      <vt:lpstr>Escherichia Coli 5# Gene Ontology (Cont.) GOTERM_BP_DIRECT </vt:lpstr>
      <vt:lpstr>Escherichia Coli 5# Gene Ontology (Cont.) GOTERM_CC_DIRECT </vt:lpstr>
      <vt:lpstr>Escherichia Coli 5# Gene Ontology (Cont.) GOTERM_MF_DIRECT </vt:lpstr>
      <vt:lpstr>Escherichia Coli 6# Interactions (Cont.)</vt:lpstr>
      <vt:lpstr>Escherichia Coli 6# Interactions (Cont.) UP_KW_LIGAND</vt:lpstr>
      <vt:lpstr>Escherichia Coli 7# Pathways</vt:lpstr>
      <vt:lpstr>Escherichia Coli 7# Pathways (Cont.) KEGG_PATHWAY</vt:lpstr>
      <vt:lpstr>Escherichia Coli 8# Protein Domains</vt:lpstr>
      <vt:lpstr>Escherichia Coli 8# Protein Domains (Cont.) INTERPRO</vt:lpstr>
      <vt:lpstr>Escherichia Coli 8# Protein Domains (Cont.) PIR_SUPERFAMILY &amp; Smart &amp; UP_KW_DOMAIN  </vt:lpstr>
      <vt:lpstr>Homo Sapiens</vt:lpstr>
      <vt:lpstr>Homo Sapiens 1# Degrees Plot</vt:lpstr>
      <vt:lpstr>Homo Sapiens 2# Degrees Count Plot</vt:lpstr>
      <vt:lpstr>Homo Sapiens 3# Degrees Distribution Plots</vt:lpstr>
      <vt:lpstr>Homo Sapiens 4# Disease</vt:lpstr>
      <vt:lpstr>Homo Sapiens 4# Disease (Cont.) OMIM_DISEASE &amp; UP_KW_DISEASE</vt:lpstr>
      <vt:lpstr>Homo Sapiens 5# Functional Annotations</vt:lpstr>
      <vt:lpstr>Homo Sapiens 5# Functional Annotations (Cont.) COG_ONTOLOGY</vt:lpstr>
      <vt:lpstr>Homo Sapiens 5# Functional Annotations (Cont.) UP_KW_BIOLOGICAL_PROCESS</vt:lpstr>
      <vt:lpstr>Homo Sapiens 5# Functional Annotations (Cont.) UP_KW_CELLULAR_COMPONENT</vt:lpstr>
      <vt:lpstr>Homo Sapiens 5# Functional Annotations (Cont.) UP_KW_MOLECULAR_FUNCTION</vt:lpstr>
      <vt:lpstr>Homo Sapiens 5# Functional Annotations (Cont.) UP_KW_PTM</vt:lpstr>
      <vt:lpstr>Homo Sapiens 5# Functional Annotations (Cont.) UP_SEQ_FEATURE</vt:lpstr>
      <vt:lpstr>Homo Sapiens 5# Functional Annotations (Cont.) UP_SEQ_FEATURE (Cont.)</vt:lpstr>
      <vt:lpstr>Homo Sapiens 5# Functional Annotations (Cont.) UP_SEQ_FEATURE (Cont.)</vt:lpstr>
      <vt:lpstr>Homo Sapiens 6# Gene Ontology</vt:lpstr>
      <vt:lpstr>Homo Sapiens 6# Gene Ontology (Cont.) GOTERM_BP_DIRECT</vt:lpstr>
      <vt:lpstr>Homo Sapiens 6# Gene Ontology (Cont.) GOTERM_BP_DIRECT (Cont.)</vt:lpstr>
      <vt:lpstr>Homo Sapiens 6# Gene Ontology (Cont.) GOTERM_CC_DIRECT</vt:lpstr>
      <vt:lpstr>Homo Sapiens 6# Gene Ontology (Cont.) GOTERM_MF_DIRECT</vt:lpstr>
      <vt:lpstr>Homo Sapiens 7# Interactions</vt:lpstr>
      <vt:lpstr>Homo Sapiens 7# Interactions (Cont.) UP_KW_LIGAND</vt:lpstr>
      <vt:lpstr>Homo Sapiens 8# Pathways</vt:lpstr>
      <vt:lpstr>Homo Sapiens 8# Pathways (Cont.) BBID</vt:lpstr>
      <vt:lpstr>Homo Sapiens 8# Pathways (Cont.) BIOCARTA</vt:lpstr>
      <vt:lpstr>Homo Sapiens 8# Pathways (Cont.) KEGG_PATHWAY</vt:lpstr>
      <vt:lpstr>Homo Sapiens 9# Protein Domains</vt:lpstr>
      <vt:lpstr>Homo Sapiens 9# Protein Domains (Cont.) INTERPRO</vt:lpstr>
      <vt:lpstr>Homo Sapiens 9# Protein Domains (Cont.) PIR_SUPERFAMILY</vt:lpstr>
      <vt:lpstr>Homo Sapiens 9# Protein Domains (Cont.) SMART</vt:lpstr>
      <vt:lpstr>Homo Sapiens 9# Protein Domains (Cont.) UP_KW_DOMAIN</vt:lpstr>
      <vt:lpstr>Mus Musculus</vt:lpstr>
      <vt:lpstr>Mus Musculus 1# Degrees Plot</vt:lpstr>
      <vt:lpstr>Mus Musculus 2# Degrees Count Plot</vt:lpstr>
      <vt:lpstr>Mus Musculus 3# Degrees Distribution Plots</vt:lpstr>
      <vt:lpstr>Mus Musculus 4# Functional Annotations</vt:lpstr>
      <vt:lpstr>Mus Musculus 4# Functional Annotations (Cont.) COG_ONTOLOGY &amp; UP_KW_BIOLOGICAL_PROCESS</vt:lpstr>
      <vt:lpstr>Mus Musculus 4# Functional Annotations (Cont.) UP_KW_CELLULAR_COMPONENT</vt:lpstr>
      <vt:lpstr>Mus Musculus 4# Functional Annotations (Cont.) UP_KW_MOLECULAR_FUNCTION</vt:lpstr>
      <vt:lpstr>Mus Musculus 4# Functional Annotations (Cont.) UP_KW_PTM</vt:lpstr>
      <vt:lpstr>Mus Musculus 4# Functional Annotations (Cont.) UP_SEQ_FEATURE</vt:lpstr>
      <vt:lpstr>Mus Musculus 5# Gene Ontology</vt:lpstr>
      <vt:lpstr>Mus Musculus 5# Gene Ontology (Cont.) GOTERM_BP_DIRECT</vt:lpstr>
      <vt:lpstr>Mus Musculus 5# Gene Ontology (Cont.) GOTERM_CC_DIRECT</vt:lpstr>
      <vt:lpstr>Mus Musculus 5# Gene Ontology (Cont.) GOTERM_MF_DIRECT</vt:lpstr>
      <vt:lpstr>Mus Musculus 6# Interactions</vt:lpstr>
      <vt:lpstr>Mus Musculus 6# Interactions (Cont.) UP_KW_LIGAND</vt:lpstr>
      <vt:lpstr>Mus Musculus 7# Pathways</vt:lpstr>
      <vt:lpstr>Mus Musculus 7# Pathways (Cont.) BIOCARTA</vt:lpstr>
      <vt:lpstr>Mus Musculus 7# Pathways (Cont.) KEGG_PATHWAY</vt:lpstr>
      <vt:lpstr>Mus Musculus 8# Protein Domains</vt:lpstr>
      <vt:lpstr>Mus Musculus 8# Protein Domains (Cont.) INTERPRO</vt:lpstr>
      <vt:lpstr>Mus Musculus 8# Protein Domains (Cont.) PIR_SUPERFAMILY</vt:lpstr>
      <vt:lpstr>Mus Musculus 8# Protein Domains (Cont.) SMART</vt:lpstr>
      <vt:lpstr>Mus Musculus 8# Protein Domains (Cont.) UP_KW_DOMAIN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Networkx</dc:title>
  <dc:creator>Mark 18332613</dc:creator>
  <cp:lastModifiedBy>Mark 18332613</cp:lastModifiedBy>
  <cp:revision>6</cp:revision>
  <dcterms:created xsi:type="dcterms:W3CDTF">2022-06-05T18:19:03Z</dcterms:created>
  <dcterms:modified xsi:type="dcterms:W3CDTF">2022-06-06T16:35:04Z</dcterms:modified>
</cp:coreProperties>
</file>